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60" r:id="rId2"/>
    <p:sldId id="261" r:id="rId3"/>
    <p:sldId id="265" r:id="rId4"/>
    <p:sldId id="264" r:id="rId5"/>
    <p:sldId id="266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74147" autoAdjust="0"/>
  </p:normalViewPr>
  <p:slideViewPr>
    <p:cSldViewPr snapToGrid="0" showGuides="1">
      <p:cViewPr varScale="1">
        <p:scale>
          <a:sx n="51" d="100"/>
          <a:sy n="51" d="100"/>
        </p:scale>
        <p:origin x="139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media/image7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B2FF35-E437-413C-87A7-F0C5CF6F25F8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BCFAA80-7384-4C7F-84D7-2754B22B7FA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98648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baseline="0" dirty="0" smtClean="0"/>
              <a:t>UHPSFC-MS = Ultra high performance supercritical fluid carbon dioxide (liquid chromatography) – (electrospray ionisation) mass spectrometry</a:t>
            </a:r>
          </a:p>
          <a:p>
            <a:endParaRPr lang="en-GB" dirty="0" smtClean="0"/>
          </a:p>
          <a:p>
            <a:r>
              <a:rPr lang="en-GB" dirty="0" smtClean="0"/>
              <a:t>A version of LC-MS, similar to HPLC-MS, except using super-critical</a:t>
            </a:r>
            <a:r>
              <a:rPr lang="en-GB" baseline="0" dirty="0" smtClean="0"/>
              <a:t> fluid CO</a:t>
            </a:r>
            <a:r>
              <a:rPr lang="en-GB" baseline="-25000" dirty="0" smtClean="0"/>
              <a:t>2</a:t>
            </a:r>
            <a:r>
              <a:rPr lang="en-GB" baseline="0" dirty="0" smtClean="0"/>
              <a:t> as the chromatography eluent (it’s a system we have with a special protocol that works very well for triglycerides). T</a:t>
            </a:r>
            <a:r>
              <a:rPr lang="en-GB" baseline="-25000" dirty="0" smtClean="0"/>
              <a:t>R</a:t>
            </a:r>
            <a:r>
              <a:rPr lang="en-GB" baseline="0" dirty="0" smtClean="0"/>
              <a:t> = retention time.</a:t>
            </a:r>
          </a:p>
          <a:p>
            <a:endParaRPr lang="en-GB" baseline="0" dirty="0" smtClean="0"/>
          </a:p>
          <a:p>
            <a:r>
              <a:rPr lang="en-GB" baseline="0" dirty="0" smtClean="0"/>
              <a:t>The major peak is </a:t>
            </a:r>
            <a:r>
              <a:rPr lang="en-GB" baseline="0" dirty="0" err="1" smtClean="0"/>
              <a:t>trimyristin</a:t>
            </a:r>
            <a:r>
              <a:rPr lang="en-GB" baseline="0" dirty="0" smtClean="0"/>
              <a:t> (triglyceride of glycerol + </a:t>
            </a:r>
            <a:r>
              <a:rPr lang="en-GB" baseline="0" dirty="0" err="1" smtClean="0"/>
              <a:t>myristic</a:t>
            </a:r>
            <a:r>
              <a:rPr lang="en-GB" baseline="0" dirty="0" smtClean="0"/>
              <a:t> acid). The other two are variations, one missing 2xCH</a:t>
            </a:r>
            <a:r>
              <a:rPr lang="en-GB" baseline="-25000" dirty="0" smtClean="0"/>
              <a:t>2</a:t>
            </a:r>
            <a:r>
              <a:rPr lang="en-GB" baseline="0" dirty="0" smtClean="0"/>
              <a:t> on one hydrocarbon chain (</a:t>
            </a:r>
            <a:r>
              <a:rPr lang="en-GB" baseline="0" dirty="0" err="1" smtClean="0"/>
              <a:t>lauric</a:t>
            </a:r>
            <a:r>
              <a:rPr lang="en-GB" baseline="0" dirty="0" smtClean="0"/>
              <a:t> acid), and the other with two extra CH</a:t>
            </a:r>
            <a:r>
              <a:rPr lang="en-GB" baseline="-25000" dirty="0" smtClean="0"/>
              <a:t>2</a:t>
            </a:r>
            <a:r>
              <a:rPr lang="en-GB" baseline="0" dirty="0" smtClean="0"/>
              <a:t> in one hydrocarbon chain (palmitic acid). This represents a true natural mixture in the recrystallised “</a:t>
            </a:r>
            <a:r>
              <a:rPr lang="en-GB" baseline="0" dirty="0" err="1" smtClean="0"/>
              <a:t>trimyristin</a:t>
            </a:r>
            <a:r>
              <a:rPr lang="en-GB" baseline="0" dirty="0" smtClean="0"/>
              <a:t>”, showing how even nature isn’t a perfect chemist.</a:t>
            </a: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8182876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This is standard</a:t>
            </a:r>
            <a:r>
              <a:rPr lang="en-GB" baseline="0" dirty="0" smtClean="0"/>
              <a:t> electrospray ionisation (ESI) of each of those three peaks, as the quasi-molecular ion, [M + NH</a:t>
            </a:r>
            <a:r>
              <a:rPr lang="en-GB" baseline="-25000" dirty="0" smtClean="0"/>
              <a:t>4</a:t>
            </a:r>
            <a:r>
              <a:rPr lang="en-GB" baseline="0" dirty="0" smtClean="0"/>
              <a:t>]</a:t>
            </a:r>
            <a:r>
              <a:rPr lang="en-GB" baseline="30000" dirty="0" smtClean="0"/>
              <a:t>+</a:t>
            </a:r>
            <a:r>
              <a:rPr lang="en-GB" baseline="0" dirty="0" smtClean="0"/>
              <a:t>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CFAA80-7384-4C7F-84D7-2754B22B7FA2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5309481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r>
              <a:rPr lang="en-GB" dirty="0" smtClean="0"/>
              <a:t>Gas</a:t>
            </a:r>
            <a:r>
              <a:rPr lang="en-GB" baseline="0" dirty="0" smtClean="0"/>
              <a:t> Chromatography-mass spec (GC-MS) analysis of the oil left after evaporation of the filtrate (nutmeg oil). Usually nutmeg oil is extracted separately by steam distillation, but the composition is similar. It should be a yellow/orange oil, but the oil I recovered </a:t>
            </a:r>
            <a:r>
              <a:rPr lang="en-GB" baseline="0" dirty="0" smtClean="0"/>
              <a:t>from the yellow solution, was </a:t>
            </a:r>
            <a:r>
              <a:rPr lang="en-GB" baseline="0" dirty="0" smtClean="0"/>
              <a:t>orange/brown.</a:t>
            </a:r>
          </a:p>
          <a:p>
            <a:endParaRPr lang="en-GB" baseline="0" dirty="0" smtClean="0"/>
          </a:p>
          <a:p>
            <a:r>
              <a:rPr lang="en-GB" baseline="0" dirty="0" smtClean="0"/>
              <a:t>There are over 30 different compounds in nutmeg oil (see the research paper for a list), including several aromatic ethers (e.g. </a:t>
            </a:r>
            <a:r>
              <a:rPr lang="en-GB" baseline="0" dirty="0" err="1" smtClean="0"/>
              <a:t>myristicin</a:t>
            </a:r>
            <a:r>
              <a:rPr lang="en-GB" baseline="0" dirty="0" smtClean="0"/>
              <a:t>, </a:t>
            </a:r>
            <a:r>
              <a:rPr lang="en-GB" baseline="0" dirty="0" err="1" smtClean="0"/>
              <a:t>safrole</a:t>
            </a:r>
            <a:r>
              <a:rPr lang="en-GB" baseline="0" dirty="0" smtClean="0"/>
              <a:t>), terpenes (e.g. limonene, alpha-</a:t>
            </a:r>
            <a:r>
              <a:rPr lang="en-GB" baseline="0" dirty="0" err="1" smtClean="0"/>
              <a:t>pinene</a:t>
            </a:r>
            <a:r>
              <a:rPr lang="en-GB" baseline="0" dirty="0" smtClean="0"/>
              <a:t>), terpene alcohols (e.g. </a:t>
            </a:r>
            <a:r>
              <a:rPr lang="en-GB" baseline="0" dirty="0" err="1" smtClean="0"/>
              <a:t>terpineol</a:t>
            </a:r>
            <a:r>
              <a:rPr lang="en-GB" baseline="0" dirty="0" smtClean="0"/>
              <a:t>), and other compounds. One of the largest components is the hallucinogen, </a:t>
            </a:r>
            <a:r>
              <a:rPr lang="en-GB" baseline="0" dirty="0" err="1" smtClean="0"/>
              <a:t>myristicin</a:t>
            </a:r>
            <a:r>
              <a:rPr lang="en-GB" baseline="0" dirty="0" smtClean="0"/>
              <a:t>, with a retention time (T</a:t>
            </a:r>
            <a:r>
              <a:rPr lang="en-GB" baseline="-25000" dirty="0" smtClean="0"/>
              <a:t>R</a:t>
            </a:r>
            <a:r>
              <a:rPr lang="en-GB" baseline="0" dirty="0" smtClean="0"/>
              <a:t>) in our GC of 14.62 min.</a:t>
            </a:r>
          </a:p>
          <a:p>
            <a:endParaRPr lang="en-GB" baseline="0" dirty="0" smtClean="0"/>
          </a:p>
          <a:p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287652051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err="1" smtClean="0"/>
              <a:t>Myristicin</a:t>
            </a:r>
            <a:r>
              <a:rPr lang="en-GB" baseline="0" dirty="0" smtClean="0"/>
              <a:t> fragments in Electron-Ionisation Mass Spec (EI-MS), the most easily identifiable fragments (highlighted) being loss of the CH</a:t>
            </a:r>
            <a:r>
              <a:rPr lang="en-GB" baseline="-25000" dirty="0" smtClean="0"/>
              <a:t>3</a:t>
            </a:r>
            <a:r>
              <a:rPr lang="en-GB" baseline="0" dirty="0" smtClean="0"/>
              <a:t>O or alkene group, but the molecular ion is still very strong.</a:t>
            </a:r>
          </a:p>
          <a:p>
            <a:endParaRPr lang="en-GB" baseline="0" dirty="0" smtClean="0"/>
          </a:p>
          <a:p>
            <a:r>
              <a:rPr lang="en-GB" baseline="0" dirty="0" smtClean="0"/>
              <a:t>We introduce the molecular ion to undergraduates as a radical cation, but I presume it is introduced as a cation only at A-level.</a:t>
            </a:r>
          </a:p>
          <a:p>
            <a:endParaRPr lang="en-GB" baseline="0" dirty="0" smtClean="0"/>
          </a:p>
          <a:p>
            <a:r>
              <a:rPr lang="en-GB" baseline="0" dirty="0" smtClean="0"/>
              <a:t>See the PNG image showing the fragmentation, with both a summary and the mechanisms too, although I expect the mechanisms are beyond A-level.</a:t>
            </a:r>
          </a:p>
          <a:p>
            <a:endParaRPr lang="en-GB" baseline="0" dirty="0" smtClean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CFAA80-7384-4C7F-84D7-2754B22B7FA2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7207692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Can search the National Institute of Standards and Technology database (http://webbook.nist.gov/chemistry/)</a:t>
            </a:r>
            <a:r>
              <a:rPr lang="en-GB" baseline="0" dirty="0" smtClean="0"/>
              <a:t> or other libraries for a spectrum match (IR, MS etc.). Library/database matching </a:t>
            </a:r>
            <a:r>
              <a:rPr lang="en-GB" baseline="0" smtClean="0"/>
              <a:t>is </a:t>
            </a:r>
            <a:r>
              <a:rPr lang="en-GB" baseline="0" smtClean="0"/>
              <a:t>invaluable, </a:t>
            </a:r>
            <a:r>
              <a:rPr lang="en-GB" baseline="0" dirty="0" smtClean="0"/>
              <a:t>both in natural product identification, and in forensic analysis (scene-of-crime, drug detection/doping analysis, environmental pollution).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CFAA80-7384-4C7F-84D7-2754B22B7FA2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78236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172737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28337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111705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1029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1422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155398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86171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15240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0463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61726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1531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BCFF26-C0A9-45DE-B5BF-042E52FDA6DF}" type="datetimeFigureOut">
              <a:rPr lang="en-GB" smtClean="0"/>
              <a:t>04/04/2017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330311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image" Target="../media/image2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5.emf"/><Relationship Id="rId5" Type="http://schemas.openxmlformats.org/officeDocument/2006/relationships/oleObject" Target="../embeddings/oleObject2.bin"/><Relationship Id="rId4" Type="http://schemas.openxmlformats.org/officeDocument/2006/relationships/image" Target="../media/image6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1</a:t>
            </a:fld>
            <a:endParaRPr lang="en-GB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866621" y="1581914"/>
            <a:ext cx="10458757" cy="5276086"/>
          </a:xfrm>
          <a:prstGeom prst="rect">
            <a:avLst/>
          </a:prstGeom>
        </p:spPr>
      </p:pic>
      <p:sp>
        <p:nvSpPr>
          <p:cNvPr id="5" name="Text Box 7"/>
          <p:cNvSpPr txBox="1">
            <a:spLocks noChangeArrowheads="1"/>
          </p:cNvSpPr>
          <p:nvPr/>
        </p:nvSpPr>
        <p:spPr bwMode="auto">
          <a:xfrm>
            <a:off x="5568163" y="5397043"/>
            <a:ext cx="2074607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dirty="0" smtClean="0">
                <a:latin typeface="Georgia" panose="02040502050405020303" pitchFamily="18" charset="0"/>
              </a:rPr>
              <a:t>T</a:t>
            </a:r>
            <a:r>
              <a:rPr lang="en-GB" sz="2400" baseline="-25000" dirty="0" smtClean="0">
                <a:latin typeface="Georgia" panose="02040502050405020303" pitchFamily="18" charset="0"/>
              </a:rPr>
              <a:t>R</a:t>
            </a:r>
            <a:r>
              <a:rPr lang="en-GB" sz="2400" dirty="0" smtClean="0">
                <a:latin typeface="Georgia" panose="02040502050405020303" pitchFamily="18" charset="0"/>
              </a:rPr>
              <a:t> = 1.12 min</a:t>
            </a:r>
            <a:endParaRPr lang="en-GB" sz="2400" baseline="30000" dirty="0">
              <a:latin typeface="Georgia" panose="02040502050405020303" pitchFamily="18" charset="0"/>
            </a:endParaRPr>
          </a:p>
        </p:txBody>
      </p:sp>
      <p:sp>
        <p:nvSpPr>
          <p:cNvPr id="6" name="Text Box 7"/>
          <p:cNvSpPr txBox="1">
            <a:spLocks noChangeArrowheads="1"/>
          </p:cNvSpPr>
          <p:nvPr/>
        </p:nvSpPr>
        <p:spPr bwMode="auto">
          <a:xfrm>
            <a:off x="6911008" y="1307956"/>
            <a:ext cx="2074607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dirty="0" smtClean="0">
                <a:latin typeface="Georgia" panose="02040502050405020303" pitchFamily="18" charset="0"/>
              </a:rPr>
              <a:t>T</a:t>
            </a:r>
            <a:r>
              <a:rPr lang="en-GB" sz="2400" baseline="-25000" dirty="0" smtClean="0">
                <a:latin typeface="Georgia" panose="02040502050405020303" pitchFamily="18" charset="0"/>
              </a:rPr>
              <a:t>R</a:t>
            </a:r>
            <a:r>
              <a:rPr lang="en-GB" sz="2400" dirty="0" smtClean="0">
                <a:latin typeface="Georgia" panose="02040502050405020303" pitchFamily="18" charset="0"/>
              </a:rPr>
              <a:t> = 1.22 min</a:t>
            </a:r>
            <a:endParaRPr lang="en-GB" sz="2400" baseline="30000" dirty="0">
              <a:latin typeface="Georgia" panose="02040502050405020303" pitchFamily="18" charset="0"/>
            </a:endParaRPr>
          </a:p>
        </p:txBody>
      </p:sp>
      <p:sp>
        <p:nvSpPr>
          <p:cNvPr id="8" name="Text Box 7"/>
          <p:cNvSpPr txBox="1">
            <a:spLocks noChangeArrowheads="1"/>
          </p:cNvSpPr>
          <p:nvPr/>
        </p:nvSpPr>
        <p:spPr bwMode="auto">
          <a:xfrm>
            <a:off x="8066948" y="4729934"/>
            <a:ext cx="2074607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dirty="0" smtClean="0">
                <a:latin typeface="Georgia" panose="02040502050405020303" pitchFamily="18" charset="0"/>
              </a:rPr>
              <a:t>T</a:t>
            </a:r>
            <a:r>
              <a:rPr lang="en-GB" sz="2400" baseline="-25000" dirty="0" smtClean="0">
                <a:latin typeface="Georgia" panose="02040502050405020303" pitchFamily="18" charset="0"/>
              </a:rPr>
              <a:t>R</a:t>
            </a:r>
            <a:r>
              <a:rPr lang="en-GB" sz="2400" dirty="0" smtClean="0">
                <a:latin typeface="Georgia" panose="02040502050405020303" pitchFamily="18" charset="0"/>
              </a:rPr>
              <a:t> = 1.32 min</a:t>
            </a:r>
            <a:endParaRPr lang="en-GB" sz="2400" baseline="30000" dirty="0">
              <a:latin typeface="Georgia" panose="02040502050405020303" pitchFamily="18" charset="0"/>
            </a:endParaRPr>
          </a:p>
        </p:txBody>
      </p:sp>
      <p:sp>
        <p:nvSpPr>
          <p:cNvPr id="10" name="Title 1"/>
          <p:cNvSpPr>
            <a:spLocks noGrp="1"/>
          </p:cNvSpPr>
          <p:nvPr>
            <p:ph type="title"/>
          </p:nvPr>
        </p:nvSpPr>
        <p:spPr>
          <a:xfrm>
            <a:off x="838200" y="144927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UHPSFC-MS </a:t>
            </a:r>
            <a:r>
              <a:rPr lang="en-GB" sz="4000" dirty="0" err="1" smtClean="0"/>
              <a:t>Trimyristin</a:t>
            </a:r>
            <a:r>
              <a:rPr lang="en-GB" sz="4000" dirty="0" smtClean="0"/>
              <a:t> (RICC)</a:t>
            </a:r>
            <a:endParaRPr lang="en-GB" sz="4000" dirty="0"/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78595852"/>
              </p:ext>
            </p:extLst>
          </p:nvPr>
        </p:nvGraphicFramePr>
        <p:xfrm>
          <a:off x="2719940" y="1493631"/>
          <a:ext cx="3455987" cy="31162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7" name="CS ChemDraw Drawing" r:id="rId5" imgW="2923930" imgH="2637700" progId="ChemDraw.Document.6.0">
                  <p:embed/>
                </p:oleObj>
              </mc:Choice>
              <mc:Fallback>
                <p:oleObj name="CS ChemDraw Drawing" r:id="rId5" imgW="2923930" imgH="2637700" progId="ChemDraw.Document.6.0">
                  <p:embed/>
                  <p:pic>
                    <p:nvPicPr>
                      <p:cNvPr id="0" name="Objec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719940" y="1493631"/>
                        <a:ext cx="3455987" cy="3116263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Rectangle 10"/>
          <p:cNvSpPr/>
          <p:nvPr/>
        </p:nvSpPr>
        <p:spPr>
          <a:xfrm>
            <a:off x="3749565" y="5865619"/>
            <a:ext cx="316144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Molecular Formula: 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43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82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O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6</a:t>
            </a:r>
            <a:endParaRPr lang="en-GB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Exact Mass: 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694.6</a:t>
            </a:r>
            <a:endParaRPr lang="en-GB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8808870" y="5157960"/>
            <a:ext cx="316144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Molecular Formula: 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47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90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O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6</a:t>
            </a:r>
            <a:endParaRPr lang="en-GB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Exact Mass: 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750.7</a:t>
            </a:r>
            <a:endParaRPr lang="en-GB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0407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44927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Positive ion ESI-MS </a:t>
            </a:r>
            <a:r>
              <a:rPr lang="en-GB" sz="4000" dirty="0" err="1" smtClean="0"/>
              <a:t>Trimyristin</a:t>
            </a:r>
            <a:endParaRPr lang="en-GB" sz="4000" dirty="0"/>
          </a:p>
        </p:txBody>
      </p:sp>
      <p:pic>
        <p:nvPicPr>
          <p:cNvPr id="5" name="Content Placeholder 4"/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437510" y="1183341"/>
            <a:ext cx="10859448" cy="5478221"/>
          </a:xfrm>
          <a:prstGeom prst="rect">
            <a:avLst/>
          </a:prstGeom>
        </p:spPr>
      </p:pic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2</a:t>
            </a:fld>
            <a:endParaRPr lang="en-GB"/>
          </a:p>
        </p:txBody>
      </p:sp>
      <p:sp>
        <p:nvSpPr>
          <p:cNvPr id="6" name="Text Box 7"/>
          <p:cNvSpPr txBox="1">
            <a:spLocks noChangeArrowheads="1"/>
          </p:cNvSpPr>
          <p:nvPr/>
        </p:nvSpPr>
        <p:spPr bwMode="auto">
          <a:xfrm>
            <a:off x="9207665" y="3379211"/>
            <a:ext cx="1778051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i="1" dirty="0">
                <a:latin typeface="Georgia" panose="02040502050405020303" pitchFamily="18" charset="0"/>
              </a:rPr>
              <a:t>m/z</a:t>
            </a:r>
            <a:r>
              <a:rPr lang="en-GB" sz="2400" dirty="0">
                <a:latin typeface="Georgia" panose="02040502050405020303" pitchFamily="18" charset="0"/>
              </a:rPr>
              <a:t> 740</a:t>
            </a:r>
          </a:p>
          <a:p>
            <a:r>
              <a:rPr lang="en-GB" sz="2400" dirty="0">
                <a:latin typeface="Georgia" panose="02040502050405020303" pitchFamily="18" charset="0"/>
              </a:rPr>
              <a:t>[M + NH</a:t>
            </a:r>
            <a:r>
              <a:rPr lang="en-GB" sz="2400" baseline="-25000" dirty="0">
                <a:latin typeface="Georgia" panose="02040502050405020303" pitchFamily="18" charset="0"/>
              </a:rPr>
              <a:t>4</a:t>
            </a:r>
            <a:r>
              <a:rPr lang="en-GB" sz="2400" dirty="0">
                <a:latin typeface="Georgia" panose="02040502050405020303" pitchFamily="18" charset="0"/>
              </a:rPr>
              <a:t>]</a:t>
            </a:r>
            <a:r>
              <a:rPr lang="en-GB" sz="2400" baseline="30000" dirty="0">
                <a:latin typeface="Georgia" panose="02040502050405020303" pitchFamily="18" charset="0"/>
              </a:rPr>
              <a:t>+</a:t>
            </a:r>
          </a:p>
        </p:txBody>
      </p:sp>
      <p:sp>
        <p:nvSpPr>
          <p:cNvPr id="7" name="Text Box 7"/>
          <p:cNvSpPr txBox="1">
            <a:spLocks noChangeArrowheads="1"/>
          </p:cNvSpPr>
          <p:nvPr/>
        </p:nvSpPr>
        <p:spPr bwMode="auto">
          <a:xfrm>
            <a:off x="8658302" y="5387812"/>
            <a:ext cx="1778051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i="1" dirty="0">
                <a:latin typeface="Georgia" panose="02040502050405020303" pitchFamily="18" charset="0"/>
              </a:rPr>
              <a:t>m/z</a:t>
            </a:r>
            <a:r>
              <a:rPr lang="en-GB" sz="2400" dirty="0">
                <a:latin typeface="Georgia" panose="02040502050405020303" pitchFamily="18" charset="0"/>
              </a:rPr>
              <a:t> 712</a:t>
            </a:r>
          </a:p>
          <a:p>
            <a:r>
              <a:rPr lang="en-GB" sz="2400" dirty="0">
                <a:latin typeface="Georgia" panose="02040502050405020303" pitchFamily="18" charset="0"/>
              </a:rPr>
              <a:t>[M + NH</a:t>
            </a:r>
            <a:r>
              <a:rPr lang="en-GB" sz="2400" baseline="-25000" dirty="0">
                <a:latin typeface="Georgia" panose="02040502050405020303" pitchFamily="18" charset="0"/>
              </a:rPr>
              <a:t>4</a:t>
            </a:r>
            <a:r>
              <a:rPr lang="en-GB" sz="2400" dirty="0">
                <a:latin typeface="Georgia" panose="02040502050405020303" pitchFamily="18" charset="0"/>
              </a:rPr>
              <a:t>]</a:t>
            </a:r>
            <a:r>
              <a:rPr lang="en-GB" sz="2400" baseline="30000" dirty="0">
                <a:latin typeface="Georgia" panose="02040502050405020303" pitchFamily="18" charset="0"/>
              </a:rPr>
              <a:t>+</a:t>
            </a:r>
          </a:p>
        </p:txBody>
      </p:sp>
      <p:sp>
        <p:nvSpPr>
          <p:cNvPr id="8" name="Text Box 7"/>
          <p:cNvSpPr txBox="1">
            <a:spLocks noChangeArrowheads="1"/>
          </p:cNvSpPr>
          <p:nvPr/>
        </p:nvSpPr>
        <p:spPr bwMode="auto">
          <a:xfrm>
            <a:off x="9518906" y="1604960"/>
            <a:ext cx="1778051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i="1" dirty="0">
                <a:latin typeface="Georgia" panose="02040502050405020303" pitchFamily="18" charset="0"/>
              </a:rPr>
              <a:t>m/z</a:t>
            </a:r>
            <a:r>
              <a:rPr lang="en-GB" sz="2400" dirty="0">
                <a:latin typeface="Georgia" panose="02040502050405020303" pitchFamily="18" charset="0"/>
              </a:rPr>
              <a:t> 768</a:t>
            </a:r>
          </a:p>
          <a:p>
            <a:pPr algn="ctr"/>
            <a:r>
              <a:rPr lang="en-GB" sz="2400" dirty="0">
                <a:latin typeface="Georgia" panose="02040502050405020303" pitchFamily="18" charset="0"/>
              </a:rPr>
              <a:t>[M + NH</a:t>
            </a:r>
            <a:r>
              <a:rPr lang="en-GB" sz="2400" baseline="-25000" dirty="0">
                <a:latin typeface="Georgia" panose="02040502050405020303" pitchFamily="18" charset="0"/>
              </a:rPr>
              <a:t>4</a:t>
            </a:r>
            <a:r>
              <a:rPr lang="en-GB" sz="2400" dirty="0">
                <a:latin typeface="Georgia" panose="02040502050405020303" pitchFamily="18" charset="0"/>
              </a:rPr>
              <a:t>]</a:t>
            </a:r>
            <a:r>
              <a:rPr lang="en-GB" sz="2400" baseline="30000" dirty="0">
                <a:latin typeface="Georgia" panose="02040502050405020303" pitchFamily="18" charset="0"/>
              </a:rPr>
              <a:t>+</a:t>
            </a:r>
          </a:p>
        </p:txBody>
      </p:sp>
    </p:spTree>
    <p:extLst>
      <p:ext uri="{BB962C8B-B14F-4D97-AF65-F5344CB8AC3E}">
        <p14:creationId xmlns:p14="http://schemas.microsoft.com/office/powerpoint/2010/main" val="719345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2162" y="1443596"/>
            <a:ext cx="10797883" cy="5387510"/>
          </a:xfrm>
          <a:prstGeom prst="rect">
            <a:avLst/>
          </a:prstGeom>
        </p:spPr>
      </p:pic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3</a:t>
            </a:fld>
            <a:endParaRPr lang="en-GB"/>
          </a:p>
        </p:txBody>
      </p:sp>
      <p:sp>
        <p:nvSpPr>
          <p:cNvPr id="5" name="Text Box 7"/>
          <p:cNvSpPr txBox="1">
            <a:spLocks noChangeArrowheads="1"/>
          </p:cNvSpPr>
          <p:nvPr/>
        </p:nvSpPr>
        <p:spPr bwMode="auto">
          <a:xfrm>
            <a:off x="5133480" y="1610006"/>
            <a:ext cx="2215671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dirty="0" smtClean="0">
                <a:latin typeface="Georgia" panose="02040502050405020303" pitchFamily="18" charset="0"/>
              </a:rPr>
              <a:t>T</a:t>
            </a:r>
            <a:r>
              <a:rPr lang="en-GB" sz="2400" baseline="-25000" dirty="0" smtClean="0">
                <a:latin typeface="Georgia" panose="02040502050405020303" pitchFamily="18" charset="0"/>
              </a:rPr>
              <a:t>R</a:t>
            </a:r>
            <a:r>
              <a:rPr lang="en-GB" sz="2400" dirty="0" smtClean="0">
                <a:latin typeface="Georgia" panose="02040502050405020303" pitchFamily="18" charset="0"/>
              </a:rPr>
              <a:t> = 14.62 min</a:t>
            </a:r>
            <a:endParaRPr lang="en-GB" sz="2400" baseline="30000" dirty="0">
              <a:latin typeface="Georgia" panose="02040502050405020303" pitchFamily="18" charset="0"/>
            </a:endParaRPr>
          </a:p>
        </p:txBody>
      </p:sp>
      <p:sp>
        <p:nvSpPr>
          <p:cNvPr id="10" name="Title 1"/>
          <p:cNvSpPr>
            <a:spLocks noGrp="1"/>
          </p:cNvSpPr>
          <p:nvPr>
            <p:ph type="title"/>
          </p:nvPr>
        </p:nvSpPr>
        <p:spPr>
          <a:xfrm>
            <a:off x="838200" y="144927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GC-MS of nutmeg oils, Total Ion Current Chromatogram (TICC)</a:t>
            </a:r>
            <a:endParaRPr lang="en-GB" sz="4000" dirty="0"/>
          </a:p>
        </p:txBody>
      </p:sp>
    </p:spTree>
    <p:extLst>
      <p:ext uri="{BB962C8B-B14F-4D97-AF65-F5344CB8AC3E}">
        <p14:creationId xmlns:p14="http://schemas.microsoft.com/office/powerpoint/2010/main" val="144730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44927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70 eV electron ionisation mass spectrum (EI-MS) T</a:t>
            </a:r>
            <a:r>
              <a:rPr lang="en-GB" sz="4000" baseline="-25000" dirty="0" smtClean="0"/>
              <a:t>R</a:t>
            </a:r>
            <a:r>
              <a:rPr lang="en-GB" sz="4000" dirty="0" smtClean="0"/>
              <a:t> = 14.62 min</a:t>
            </a:r>
            <a:endParaRPr lang="en-GB" sz="4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4</a:t>
            </a:fld>
            <a:endParaRPr lang="en-GB"/>
          </a:p>
        </p:txBody>
      </p:sp>
      <p:pic>
        <p:nvPicPr>
          <p:cNvPr id="11" name="Content Placeholder 10"/>
          <p:cNvPicPr>
            <a:picLocks noGrp="1" noChangeAspect="1"/>
          </p:cNvPicPr>
          <p:nvPr>
            <p:ph idx="1"/>
          </p:nvPr>
        </p:nvPicPr>
        <p:blipFill>
          <a:blip r:embed="rId4"/>
          <a:stretch>
            <a:fillRect/>
          </a:stretch>
        </p:blipFill>
        <p:spPr>
          <a:xfrm>
            <a:off x="635617" y="1358154"/>
            <a:ext cx="10743955" cy="5360604"/>
          </a:xfrm>
          <a:prstGeom prst="rect">
            <a:avLst/>
          </a:prstGeom>
        </p:spPr>
      </p:pic>
      <p:graphicFrame>
        <p:nvGraphicFramePr>
          <p:cNvPr id="3" name="Object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123877915"/>
              </p:ext>
            </p:extLst>
          </p:nvPr>
        </p:nvGraphicFramePr>
        <p:xfrm>
          <a:off x="5486400" y="1902838"/>
          <a:ext cx="2267743" cy="189511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70" name="CS ChemDraw Drawing" r:id="rId5" imgW="1691028" imgH="1413567" progId="ChemDraw.Document.6.0">
                  <p:embed/>
                </p:oleObj>
              </mc:Choice>
              <mc:Fallback>
                <p:oleObj name="CS ChemDraw Drawing" r:id="rId5" imgW="1691028" imgH="1413567" progId="ChemDraw.Document.6.0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5486400" y="1902838"/>
                        <a:ext cx="2267743" cy="189511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353550" y="1317332"/>
            <a:ext cx="827471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dirty="0" smtClean="0"/>
              <a:t>192.13</a:t>
            </a:r>
            <a:endParaRPr lang="en-GB" dirty="0"/>
          </a:p>
        </p:txBody>
      </p:sp>
      <p:sp>
        <p:nvSpPr>
          <p:cNvPr id="7" name="TextBox 6"/>
          <p:cNvSpPr txBox="1"/>
          <p:nvPr/>
        </p:nvSpPr>
        <p:spPr>
          <a:xfrm>
            <a:off x="8268904" y="4945711"/>
            <a:ext cx="827471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dirty="0" smtClean="0"/>
              <a:t>165.08</a:t>
            </a:r>
            <a:endParaRPr lang="en-GB" dirty="0"/>
          </a:p>
        </p:txBody>
      </p:sp>
      <p:sp>
        <p:nvSpPr>
          <p:cNvPr id="8" name="TextBox 7"/>
          <p:cNvSpPr txBox="1"/>
          <p:nvPr/>
        </p:nvSpPr>
        <p:spPr>
          <a:xfrm>
            <a:off x="7516429" y="5073687"/>
            <a:ext cx="827471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dirty="0" smtClean="0"/>
              <a:t>161.05</a:t>
            </a:r>
            <a:endParaRPr lang="en-GB" dirty="0"/>
          </a:p>
        </p:txBody>
      </p:sp>
      <p:sp>
        <p:nvSpPr>
          <p:cNvPr id="6" name="TextBox 5"/>
          <p:cNvSpPr txBox="1"/>
          <p:nvPr/>
        </p:nvSpPr>
        <p:spPr>
          <a:xfrm>
            <a:off x="9982200" y="1686664"/>
            <a:ext cx="8162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3200" b="1" dirty="0" smtClean="0"/>
              <a:t>M</a:t>
            </a:r>
            <a:r>
              <a:rPr lang="en-GB" sz="3200" b="1" baseline="30000" dirty="0" smtClean="0"/>
              <a:t>+•</a:t>
            </a:r>
            <a:endParaRPr lang="en-GB" sz="3200" b="1" baseline="30000" dirty="0"/>
          </a:p>
        </p:txBody>
      </p:sp>
    </p:spTree>
    <p:extLst>
      <p:ext uri="{BB962C8B-B14F-4D97-AF65-F5344CB8AC3E}">
        <p14:creationId xmlns:p14="http://schemas.microsoft.com/office/powerpoint/2010/main" val="2955309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30639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T</a:t>
            </a:r>
            <a:r>
              <a:rPr lang="en-GB" sz="4000" baseline="-25000" dirty="0" smtClean="0"/>
              <a:t>R</a:t>
            </a:r>
            <a:r>
              <a:rPr lang="en-GB" sz="4000" dirty="0" smtClean="0"/>
              <a:t> = 14.62 min EI-MS </a:t>
            </a:r>
            <a:r>
              <a:rPr lang="en-GB" sz="4000" dirty="0"/>
              <a:t>N</a:t>
            </a:r>
            <a:r>
              <a:rPr lang="en-GB" sz="4000" dirty="0" smtClean="0"/>
              <a:t>IST library match</a:t>
            </a:r>
            <a:endParaRPr lang="en-GB" sz="4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5</a:t>
            </a:fld>
            <a:endParaRPr lang="en-GB"/>
          </a:p>
        </p:txBody>
      </p:sp>
      <p:pic>
        <p:nvPicPr>
          <p:cNvPr id="9" name="Content Placeholder 8"/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838200" y="1102659"/>
            <a:ext cx="9740474" cy="5618816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3086100" y="3289300"/>
            <a:ext cx="21761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b="1" dirty="0" smtClean="0"/>
              <a:t>EI-MS of </a:t>
            </a:r>
            <a:r>
              <a:rPr lang="en-GB" sz="2000" b="1" dirty="0" err="1" smtClean="0"/>
              <a:t>myristicin</a:t>
            </a:r>
            <a:endParaRPr lang="en-GB" sz="20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3318952" y="5448300"/>
            <a:ext cx="1657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b="1" dirty="0" smtClean="0"/>
              <a:t>Library Match</a:t>
            </a:r>
            <a:endParaRPr lang="en-GB" sz="20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8792965" y="3289300"/>
            <a:ext cx="129137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b="1" dirty="0" smtClean="0"/>
              <a:t>Difference</a:t>
            </a:r>
            <a:endParaRPr lang="en-GB" sz="2000" b="1" dirty="0"/>
          </a:p>
        </p:txBody>
      </p:sp>
    </p:spTree>
    <p:extLst>
      <p:ext uri="{BB962C8B-B14F-4D97-AF65-F5344CB8AC3E}">
        <p14:creationId xmlns:p14="http://schemas.microsoft.com/office/powerpoint/2010/main" val="2202523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1139</TotalTime>
  <Words>533</Words>
  <Application>Microsoft Office PowerPoint</Application>
  <PresentationFormat>Widescreen</PresentationFormat>
  <Paragraphs>49</Paragraphs>
  <Slides>5</Slides>
  <Notes>5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Arial</vt:lpstr>
      <vt:lpstr>Calibri</vt:lpstr>
      <vt:lpstr>Calibri Light</vt:lpstr>
      <vt:lpstr>Georgia</vt:lpstr>
      <vt:lpstr>Office Theme</vt:lpstr>
      <vt:lpstr>CS ChemDraw Drawing</vt:lpstr>
      <vt:lpstr>UHPSFC-MS Trimyristin (RICC)</vt:lpstr>
      <vt:lpstr>Positive ion ESI-MS Trimyristin</vt:lpstr>
      <vt:lpstr>GC-MS of nutmeg oils, Total Ion Current Chromatogram (TICC)</vt:lpstr>
      <vt:lpstr>70 eV electron ionisation mass spectrum (EI-MS) TR = 14.62 min</vt:lpstr>
      <vt:lpstr>TR = 14.62 min EI-MS NIST library match</vt:lpstr>
    </vt:vector>
  </TitlesOfParts>
  <Company>University of Southampton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Langley G.J.</dc:creator>
  <cp:lastModifiedBy>Gerrard S.R.</cp:lastModifiedBy>
  <cp:revision>25</cp:revision>
  <dcterms:created xsi:type="dcterms:W3CDTF">2017-03-16T09:27:54Z</dcterms:created>
  <dcterms:modified xsi:type="dcterms:W3CDTF">2017-04-04T22:07:33Z</dcterms:modified>
</cp:coreProperties>
</file>

<file path=docProps/thumbnail.jpeg>
</file>